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8" r:id="rId3"/>
    <p:sldId id="256" r:id="rId4"/>
    <p:sldId id="257" r:id="rId5"/>
    <p:sldId id="258" r:id="rId6"/>
    <p:sldId id="259" r:id="rId7"/>
    <p:sldId id="271" r:id="rId8"/>
    <p:sldId id="260" r:id="rId9"/>
    <p:sldId id="265" r:id="rId10"/>
    <p:sldId id="273" r:id="rId11"/>
    <p:sldId id="274" r:id="rId12"/>
    <p:sldId id="275" r:id="rId13"/>
    <p:sldId id="276" r:id="rId14"/>
    <p:sldId id="261" r:id="rId15"/>
    <p:sldId id="262" r:id="rId16"/>
    <p:sldId id="266" r:id="rId17"/>
    <p:sldId id="269" r:id="rId18"/>
    <p:sldId id="270" r:id="rId19"/>
    <p:sldId id="277" r:id="rId20"/>
    <p:sldId id="26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7" d="100"/>
          <a:sy n="67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7DF43BC-8C5D-4DF3-8579-9F8D9844053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7E9ABD-246D-4508-9DFF-F6492F6E684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oogle.com/imgres?imgurl=http://www.darichekhabar.ir/Picture/20111119091259_refahschool-borokli.jpg&amp;imgrefurl=http://www.darichekhabar.ir/News.aspx?ID=9799&amp;usg=__SzBzHzkAmwGS8wpk8UKYdgFpcFs=&amp;h=360&amp;w=460&amp;sz=32&amp;hl=en&amp;start=2&amp;zoom=1&amp;tbnid=_6O-sEf2IgIl5M:&amp;tbnh=100&amp;tbnw=128&amp;ei=npdIT4S_GMOo4gTL87C4Dg&amp;prev=/search?q=%D8%B9%DA%A9%D8%B3+%D8%A7%D8%B2+%DA%A9%D9%84%D9%85+%D8%A8%D8%B1%D9%88%DA%A9%D9%84%DB%8C&amp;hl=en&amp;sa=X&amp;biw=1366&amp;bih=655&amp;tbm=isch&amp;prmd=imvns&amp;itbs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hyperlink" Target="http://www.picerz.com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153400" cy="5867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Amin.co2\Pictures\عکس از طبیعت\1329132385zimg_005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763000" cy="64008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990600" y="44958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000" b="1" dirty="0" smtClean="0">
                <a:solidFill>
                  <a:schemeClr val="bg1"/>
                </a:solidFill>
                <a:cs typeface="B Titr" pitchFamily="2" charset="-78"/>
              </a:rPr>
              <a:t>به نام خالق زیباییها</a:t>
            </a:r>
            <a:endParaRPr lang="en-US" sz="8000" b="1" dirty="0">
              <a:solidFill>
                <a:schemeClr val="bg1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8153400" cy="6172200"/>
          </a:xfrm>
        </p:spPr>
        <p:txBody>
          <a:bodyPr/>
          <a:lstStyle/>
          <a:p>
            <a:pPr algn="ctr"/>
            <a:r>
              <a:rPr lang="fa-IR" sz="3600" dirty="0" smtClean="0">
                <a:solidFill>
                  <a:srgbClr val="FFFF00"/>
                </a:solidFill>
                <a:cs typeface="B Titr" pitchFamily="2" charset="-78"/>
              </a:rPr>
              <a:t>غذاهای مفید در درمان مشکلات عصبی  و روحی</a:t>
            </a:r>
          </a:p>
          <a:p>
            <a:pPr algn="ctr"/>
            <a:endParaRPr lang="fa-IR" dirty="0">
              <a:cs typeface="B Titr" pitchFamily="2" charset="-78"/>
            </a:endParaRPr>
          </a:p>
        </p:txBody>
      </p:sp>
      <p:pic>
        <p:nvPicPr>
          <p:cNvPr id="1026" name="Picture 2" descr="C:\Documents and Settings\jafarnejad.MB1\My Documents\My Pictures\غذا\4115319364137186302031281161261941341032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371600"/>
            <a:ext cx="4876800" cy="4191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305800" cy="6019800"/>
          </a:xfrm>
        </p:spPr>
        <p:txBody>
          <a:bodyPr/>
          <a:lstStyle/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1- سوپ جو</a:t>
            </a: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2- جو دوسر</a:t>
            </a: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3- نان های سبوس دار</a:t>
            </a: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2050" name="Picture 2" descr="C:\Documents and Settings\jafarnejad.MB1\My Documents\My Pictures\غذا\14815323820221817713041162154218651741692261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533400"/>
            <a:ext cx="4267200" cy="1676400"/>
          </a:xfrm>
          <a:prstGeom prst="rect">
            <a:avLst/>
          </a:prstGeom>
          <a:noFill/>
        </p:spPr>
      </p:pic>
      <p:pic>
        <p:nvPicPr>
          <p:cNvPr id="2051" name="Picture 3" descr="C:\Documents and Settings\jafarnejad.MB1\My Documents\My Pictures\غذا\5571046227661411772616912318223143220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2209800" y="2514598"/>
            <a:ext cx="3962400" cy="1685925"/>
          </a:xfrm>
          <a:prstGeom prst="rect">
            <a:avLst/>
          </a:prstGeom>
          <a:noFill/>
        </p:spPr>
      </p:pic>
      <p:pic>
        <p:nvPicPr>
          <p:cNvPr id="2052" name="Picture 4" descr="C:\Documents and Settings\jafarnejad.MB1\My Documents\My Pictures\غذا\1801071979269106127702924147207818015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4648200"/>
            <a:ext cx="4038600" cy="1333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229600" cy="6019800"/>
          </a:xfrm>
        </p:spPr>
        <p:txBody>
          <a:bodyPr/>
          <a:lstStyle/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5- روغن آفتابگردان و جوانه گندم</a:t>
            </a: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6- مرکبات</a:t>
            </a: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7- شیر کم چرب یا بدون چربی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3074" name="Picture 2" descr="C:\Documents and Settings\jafarnejad.MB1\My Documents\My Pictures\غذا\18719993144169251802275717620318224741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457200"/>
            <a:ext cx="3200400" cy="1333500"/>
          </a:xfrm>
          <a:prstGeom prst="rect">
            <a:avLst/>
          </a:prstGeom>
          <a:noFill/>
        </p:spPr>
      </p:pic>
      <p:pic>
        <p:nvPicPr>
          <p:cNvPr id="3075" name="Picture 3" descr="C:\Documents and Settings\jafarnejad.MB1\My Documents\My Pictures\غذا\2242182347752221363156851400149185163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133600"/>
            <a:ext cx="3352800" cy="1333500"/>
          </a:xfrm>
          <a:prstGeom prst="rect">
            <a:avLst/>
          </a:prstGeom>
          <a:noFill/>
        </p:spPr>
      </p:pic>
      <p:pic>
        <p:nvPicPr>
          <p:cNvPr id="3076" name="Picture 4" descr="C:\Documents and Settings\jafarnejad.MB1\My Documents\My Pictures\غذا\25511113592132441728177223110202192971712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3886200"/>
            <a:ext cx="2590800" cy="21526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533400"/>
            <a:ext cx="8382000" cy="5943600"/>
          </a:xfrm>
        </p:spPr>
        <p:txBody>
          <a:bodyPr/>
          <a:lstStyle/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7- روغن زیتون ، بادام و گردو</a:t>
            </a: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8- زردچوبه</a:t>
            </a: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9-عسل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4099" name="Picture 3" descr="C:\Documents and Settings\jafarnejad.MB1\My Documents\My Pictures\غذا\55521191363149240249201695271495226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533400"/>
            <a:ext cx="2362200" cy="2000250"/>
          </a:xfrm>
          <a:prstGeom prst="rect">
            <a:avLst/>
          </a:prstGeom>
          <a:noFill/>
        </p:spPr>
      </p:pic>
      <p:pic>
        <p:nvPicPr>
          <p:cNvPr id="4100" name="Picture 4" descr="C:\Documents and Settings\jafarnejad.MB1\My Documents\My Pictures\غذا\25112482211065319615423231243978285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2438400"/>
            <a:ext cx="2667000" cy="1524000"/>
          </a:xfrm>
          <a:prstGeom prst="rect">
            <a:avLst/>
          </a:prstGeom>
          <a:noFill/>
        </p:spPr>
      </p:pic>
      <p:pic>
        <p:nvPicPr>
          <p:cNvPr id="4101" name="Picture 5" descr="C:\Documents and Settings\jafarnejad.MB1\My Documents\My Pictures\غذا\51391082121631444233183172172148391392211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4038600"/>
            <a:ext cx="2438400" cy="2000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153400" cy="5867400"/>
          </a:xfrm>
        </p:spPr>
        <p:txBody>
          <a:bodyPr/>
          <a:lstStyle/>
          <a:p>
            <a:endParaRPr lang="fa-IR" dirty="0" smtClean="0"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سلامت روان و ارتباط آن با تغذیه </a:t>
            </a:r>
          </a:p>
          <a:p>
            <a:endParaRPr lang="fa-IR" dirty="0" smtClean="0">
              <a:cs typeface="B Titr" pitchFamily="2" charset="-78"/>
            </a:endParaRPr>
          </a:p>
          <a:p>
            <a:r>
              <a:rPr lang="fa-IR" dirty="0" smtClean="0">
                <a:cs typeface="B Koodak" pitchFamily="2" charset="-78"/>
              </a:rPr>
              <a:t>1- گوجه فرنگی</a:t>
            </a:r>
          </a:p>
          <a:p>
            <a:endParaRPr lang="fa-IR" dirty="0" smtClean="0">
              <a:cs typeface="B Koodak" pitchFamily="2" charset="-78"/>
            </a:endParaRPr>
          </a:p>
          <a:p>
            <a:r>
              <a:rPr lang="fa-IR" dirty="0" smtClean="0">
                <a:cs typeface="B Koodak" pitchFamily="2" charset="-78"/>
              </a:rPr>
              <a:t>2- کلم بروکلی</a:t>
            </a:r>
          </a:p>
          <a:p>
            <a:endParaRPr lang="fa-IR" dirty="0" smtClean="0">
              <a:cs typeface="B Koodak" pitchFamily="2" charset="-78"/>
            </a:endParaRPr>
          </a:p>
          <a:p>
            <a:r>
              <a:rPr lang="fa-IR" dirty="0" smtClean="0">
                <a:cs typeface="B Koodak" pitchFamily="2" charset="-78"/>
              </a:rPr>
              <a:t>3- صدف</a:t>
            </a:r>
            <a:endParaRPr lang="en-US" dirty="0">
              <a:cs typeface="B Koodak" pitchFamily="2" charset="-78"/>
            </a:endParaRPr>
          </a:p>
        </p:txBody>
      </p:sp>
      <p:pic>
        <p:nvPicPr>
          <p:cNvPr id="6148" name="Picture 4" descr="http://t2.gstatic.com/images?q=tbn:ANd9GcQ1-O0PY-dmIKmu1F1EPHezMHiAsrV-nmXrAR1otl5gkL9-6wh8lvxGcB_T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819400"/>
            <a:ext cx="3810000" cy="1066800"/>
          </a:xfrm>
          <a:prstGeom prst="rect">
            <a:avLst/>
          </a:prstGeom>
          <a:noFill/>
        </p:spPr>
      </p:pic>
      <p:pic>
        <p:nvPicPr>
          <p:cNvPr id="6150" name="Picture 6" descr="عکس های خرچنگ میگو و صدف خوراکی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38400" y="4191000"/>
            <a:ext cx="4191000" cy="2133600"/>
          </a:xfrm>
          <a:prstGeom prst="rect">
            <a:avLst/>
          </a:prstGeom>
          <a:noFill/>
        </p:spPr>
      </p:pic>
      <p:pic>
        <p:nvPicPr>
          <p:cNvPr id="6152" name="Picture 8" descr="http://t2.gstatic.com/images?q=tbn:ANd9GcTO_ocZsHCxLy-fWVgjrBtfq5DHNNUkvovG8Zgp44hrLfBU3hqVC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990600"/>
            <a:ext cx="3886200" cy="15240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229600" cy="5943600"/>
          </a:xfrm>
        </p:spPr>
        <p:txBody>
          <a:bodyPr/>
          <a:lstStyle/>
          <a:p>
            <a:pPr algn="ctr"/>
            <a:r>
              <a:rPr lang="fa-IR" sz="5400" dirty="0" smtClean="0">
                <a:solidFill>
                  <a:srgbClr val="FFFF00"/>
                </a:solidFill>
                <a:cs typeface="B Titr" pitchFamily="2" charset="-78"/>
              </a:rPr>
              <a:t>سلامت روان در منزل</a:t>
            </a:r>
            <a:endParaRPr lang="en-US" sz="5400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5121" name="Picture 1" descr="C:\Users\Amin.co2\Pictures\عکس از طبیعت\1327744340country_house_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382000" cy="4921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153400" cy="5867400"/>
          </a:xfrm>
        </p:spPr>
        <p:txBody>
          <a:bodyPr/>
          <a:lstStyle/>
          <a:p>
            <a:endParaRPr lang="fa-IR" dirty="0" smtClean="0"/>
          </a:p>
          <a:p>
            <a:r>
              <a:rPr lang="fa-IR" sz="2400" dirty="0" smtClean="0">
                <a:solidFill>
                  <a:srgbClr val="FFFF00"/>
                </a:solidFill>
                <a:cs typeface="B Titr" pitchFamily="2" charset="-78"/>
              </a:rPr>
              <a:t>1- بدانید که کنترل هیچ چیز در دنیا به جز خودتان در دست کسی نیست.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2- برخی روابطتان را قطع کنید و روابط جدید ایجاد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3- درهمی و برهمی زندگیتان را کمتر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4- اگر در روابط شخصیتان اختلافاتی دارید آن را بهبود بخشید.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5- بودجه و خرج و مخارجتان را ارزیابی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6- خودتان را ببخشید، به اشتباهات گذشته تان فکر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7- اخبار را خاموش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8- برای هر هفته تان برنامه ریزی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9- استفاده از تکنولوژی را در زندگیتان محدود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10- برای خودتان وقت بگذارید.</a:t>
            </a:r>
            <a:endParaRPr lang="en-US" dirty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077200" cy="5943600"/>
          </a:xfrm>
        </p:spPr>
        <p:txBody>
          <a:bodyPr/>
          <a:lstStyle/>
          <a:p>
            <a:r>
              <a:rPr lang="fa-IR" sz="4400" dirty="0" smtClean="0">
                <a:solidFill>
                  <a:srgbClr val="FFFF00"/>
                </a:solidFill>
                <a:cs typeface="B Titr" pitchFamily="2" charset="-78"/>
              </a:rPr>
              <a:t>سلامت روان و ارتباط بین فردی همسران</a:t>
            </a:r>
          </a:p>
          <a:p>
            <a:endParaRPr lang="en-US" dirty="0">
              <a:cs typeface="B Titr" pitchFamily="2" charset="-78"/>
            </a:endParaRPr>
          </a:p>
        </p:txBody>
      </p:sp>
      <p:pic>
        <p:nvPicPr>
          <p:cNvPr id="1026" name="Picture 2" descr="C:\Users\Amin.co2\Pictures\عکس از طبیعت\1328701780topyary_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610600" cy="5334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229600" cy="5867400"/>
          </a:xfrm>
        </p:spPr>
        <p:txBody>
          <a:bodyPr/>
          <a:lstStyle/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1- همسرتان را با زنان دیگر مقایسه نکنید.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2- به او بگویید دوستش دارید و عشق خود را به او ثابت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3- زنان نیاز به صحبت کردن دارند ، با همسرتان حرف بزنید.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4- ابزار و راههای ارتباط را بیاموزید.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5- روزهای مهم زندگی او را در تقویمتان یادداشت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6- با او تماس تلفنی داشته باشید.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7- این قدر غر نزنید.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8- در برابر دیگران از او تعریف و تمجید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9- صحبتهای همسرتان را ترجمه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10- به بهداشت و آراستگی خود توجه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11- در دوران بارداری همسرتان را درک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12- پس از زایمان همسرتان را مورد مراقبت قرار دهید.</a:t>
            </a:r>
            <a:endParaRPr lang="en-US" dirty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33400"/>
            <a:ext cx="8305800" cy="5943600"/>
          </a:xfrm>
        </p:spPr>
        <p:txBody>
          <a:bodyPr/>
          <a:lstStyle/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13-به همسرتان همانگونه که هست توجه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14- اگر شاغل هستید، استطاعت مالی خود را به رخ شوهرتان نکشید.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15- زمانی که همسرتان به فکر کردن در تنهایی نیاز دارد، او را راحت بگذارید.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16- به اقوام همسر احترام بگذارید.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17- با همسرتان رفیق باشید.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18- به همسرتان بیشتر از فرزندانتان توجه کنید.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19- برای مسائل جزیی حرص و جوش نخورید.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077200" cy="5791200"/>
          </a:xfrm>
        </p:spPr>
        <p:txBody>
          <a:bodyPr>
            <a:normAutofit fontScale="85000" lnSpcReduction="20000"/>
          </a:bodyPr>
          <a:lstStyle/>
          <a:p>
            <a:endParaRPr lang="fa-IR" dirty="0" smtClean="0">
              <a:cs typeface="B Titr" pitchFamily="2" charset="-78"/>
            </a:endParaRPr>
          </a:p>
          <a:p>
            <a:pPr algn="ctr"/>
            <a:endParaRPr lang="fa-IR" sz="5800" dirty="0" smtClean="0">
              <a:solidFill>
                <a:srgbClr val="002060"/>
              </a:solidFill>
              <a:cs typeface="B Titr" pitchFamily="2" charset="-78"/>
            </a:endParaRPr>
          </a:p>
          <a:p>
            <a:pPr algn="ctr"/>
            <a:r>
              <a:rPr lang="fa-IR" sz="5800" dirty="0" smtClean="0">
                <a:solidFill>
                  <a:srgbClr val="002060"/>
                </a:solidFill>
                <a:cs typeface="B Titr" pitchFamily="2" charset="-78"/>
              </a:rPr>
              <a:t>سلامت روان در محیط کار ،تغذیه و محیط خانه</a:t>
            </a:r>
          </a:p>
          <a:p>
            <a:endParaRPr lang="fa-IR" dirty="0" smtClean="0">
              <a:solidFill>
                <a:srgbClr val="00206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00206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00206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00206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00206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002060"/>
              </a:solidFill>
              <a:cs typeface="B Titr" pitchFamily="2" charset="-78"/>
            </a:endParaRPr>
          </a:p>
          <a:p>
            <a:endParaRPr lang="fa-IR" dirty="0" smtClean="0">
              <a:solidFill>
                <a:srgbClr val="002060"/>
              </a:solidFill>
              <a:cs typeface="B Titr" pitchFamily="2" charset="-78"/>
            </a:endParaRPr>
          </a:p>
          <a:p>
            <a:pPr algn="l"/>
            <a:r>
              <a:rPr lang="fa-IR" sz="2200" dirty="0" smtClean="0">
                <a:solidFill>
                  <a:srgbClr val="002060"/>
                </a:solidFill>
                <a:cs typeface="B Titr" pitchFamily="2" charset="-78"/>
              </a:rPr>
              <a:t>زینب جعفرنژاد           </a:t>
            </a:r>
          </a:p>
          <a:p>
            <a:pPr algn="l"/>
            <a:r>
              <a:rPr lang="fa-IR" sz="2200" dirty="0" smtClean="0">
                <a:solidFill>
                  <a:srgbClr val="002060"/>
                </a:solidFill>
                <a:cs typeface="B Titr" pitchFamily="2" charset="-78"/>
              </a:rPr>
              <a:t>کارشناس مسئول سلامت روان مرکز بهداشت یک</a:t>
            </a:r>
            <a:endParaRPr lang="en-US" sz="2200" dirty="0">
              <a:solidFill>
                <a:srgbClr val="00206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533400"/>
            <a:ext cx="8077200" cy="5943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85344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680963" y="990600"/>
            <a:ext cx="49536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3600" b="1" dirty="0" smtClean="0">
                <a:solidFill>
                  <a:srgbClr val="FFFF00"/>
                </a:solidFill>
                <a:cs typeface="B Titr" pitchFamily="2" charset="-78"/>
              </a:rPr>
              <a:t>لحظه هایتان سرشاراز آرامش</a:t>
            </a:r>
            <a:endParaRPr lang="en-US" sz="3600" b="1" dirty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/>
          </a:bodyPr>
          <a:lstStyle/>
          <a:p>
            <a:pPr algn="ctr"/>
            <a:r>
              <a:rPr lang="ar-SA" sz="3200" dirty="0" smtClean="0">
                <a:solidFill>
                  <a:srgbClr val="FFFF00"/>
                </a:solidFill>
                <a:cs typeface="B Titr" pitchFamily="2" charset="-78"/>
              </a:rPr>
              <a:t>سلامت </a:t>
            </a:r>
            <a:r>
              <a:rPr lang="ar-SA" sz="3200" dirty="0">
                <a:solidFill>
                  <a:srgbClr val="FFFF00"/>
                </a:solidFill>
                <a:cs typeface="B Titr" pitchFamily="2" charset="-78"/>
              </a:rPr>
              <a:t>روان</a:t>
            </a:r>
            <a:r>
              <a:rPr lang="ar-SA" sz="3200" dirty="0">
                <a:cs typeface="B Titr" pitchFamily="2" charset="-78"/>
              </a:rPr>
              <a:t> </a:t>
            </a:r>
            <a:r>
              <a:rPr lang="ar-SA" sz="3200" dirty="0"/>
              <a:t/>
            </a:r>
            <a:br>
              <a:rPr lang="ar-SA" sz="3200" dirty="0"/>
            </a:br>
            <a:endParaRPr lang="en-US" sz="3200" dirty="0" smtClean="0"/>
          </a:p>
          <a:p>
            <a:pPr algn="just"/>
            <a:r>
              <a:rPr lang="ar-SA" sz="3200" dirty="0" smtClean="0">
                <a:cs typeface="B Koodak" pitchFamily="2" charset="-78"/>
              </a:rPr>
              <a:t>سلامت </a:t>
            </a:r>
            <a:r>
              <a:rPr lang="ar-SA" sz="3200" dirty="0">
                <a:cs typeface="B Koodak" pitchFamily="2" charset="-78"/>
              </a:rPr>
              <a:t>روان عبارت است از قابليت ارتباط موزون و هماهنگ با ديگران، تغيير و اصلاح محيط فردي و اجتماعي و حل تضادها و تمايلات شخصي به طور منطقي، عادلانه و </a:t>
            </a:r>
            <a:r>
              <a:rPr lang="ar-SA" sz="3200" dirty="0" smtClean="0">
                <a:cs typeface="B Koodak" pitchFamily="2" charset="-78"/>
              </a:rPr>
              <a:t>مناسب</a:t>
            </a:r>
            <a:r>
              <a:rPr lang="fa-IR" sz="3200" dirty="0" smtClean="0">
                <a:cs typeface="B Koodak" pitchFamily="2" charset="-78"/>
              </a:rPr>
              <a:t>، و برخورداری از اعتقادات مذهبی .                                            </a:t>
            </a:r>
          </a:p>
          <a:p>
            <a:pPr algn="just"/>
            <a:r>
              <a:rPr lang="ar-SA" sz="3200" dirty="0" smtClean="0">
                <a:cs typeface="B Koodak" pitchFamily="2" charset="-78"/>
              </a:rPr>
              <a:t>در </a:t>
            </a:r>
            <a:r>
              <a:rPr lang="ar-SA" sz="3200" dirty="0">
                <a:cs typeface="B Koodak" pitchFamily="2" charset="-78"/>
              </a:rPr>
              <a:t>نتيجه بهداشت روان باعث تأمين رشد و سلامت رواني فردي و اجتماعي، پيشگيري از ابتلا به اختلال رواني، درمان </a:t>
            </a:r>
            <a:r>
              <a:rPr lang="ar-SA" sz="3200" dirty="0" smtClean="0">
                <a:cs typeface="B Koodak" pitchFamily="2" charset="-78"/>
              </a:rPr>
              <a:t>مناس</a:t>
            </a:r>
            <a:r>
              <a:rPr lang="fa-IR" sz="3200" dirty="0" smtClean="0">
                <a:cs typeface="B Koodak" pitchFamily="2" charset="-78"/>
              </a:rPr>
              <a:t>ب </a:t>
            </a:r>
            <a:r>
              <a:rPr lang="ar-SA" sz="3200" dirty="0" smtClean="0">
                <a:cs typeface="B Koodak" pitchFamily="2" charset="-78"/>
              </a:rPr>
              <a:t>و </a:t>
            </a:r>
            <a:r>
              <a:rPr lang="ar-SA" sz="3200" dirty="0">
                <a:cs typeface="B Koodak" pitchFamily="2" charset="-78"/>
              </a:rPr>
              <a:t>بازتواني آن </a:t>
            </a:r>
            <a:r>
              <a:rPr lang="ar-SA" sz="3200" dirty="0" smtClean="0">
                <a:cs typeface="B Koodak" pitchFamily="2" charset="-78"/>
              </a:rPr>
              <a:t>مي‌شود</a:t>
            </a:r>
            <a:r>
              <a:rPr lang="fa-IR" sz="3200" dirty="0" smtClean="0">
                <a:cs typeface="B Koodak" pitchFamily="2" charset="-78"/>
              </a:rPr>
              <a:t>.                                  </a:t>
            </a:r>
            <a:r>
              <a:rPr lang="ar-SA" sz="3200" dirty="0">
                <a:cs typeface="B Koodak" pitchFamily="2" charset="-78"/>
              </a:rPr>
              <a:t/>
            </a:r>
            <a:br>
              <a:rPr lang="ar-SA" sz="3200" dirty="0">
                <a:cs typeface="B Koodak" pitchFamily="2" charset="-78"/>
              </a:rPr>
            </a:br>
            <a:endParaRPr lang="en-US" sz="3200" dirty="0">
              <a:cs typeface="B Koodak" pitchFamily="2" charset="-78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85800"/>
            <a:ext cx="7854696" cy="563880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>
                <a:solidFill>
                  <a:srgbClr val="FFFF00"/>
                </a:solidFill>
                <a:cs typeface="B Titr" pitchFamily="2" charset="-78"/>
              </a:rPr>
              <a:t>سلامت روان در محیط کار</a:t>
            </a:r>
            <a:endParaRPr lang="en-US" sz="6600" dirty="0">
              <a:solidFill>
                <a:srgbClr val="FFFF00"/>
              </a:solidFill>
              <a:cs typeface="B Titr" pitchFamily="2" charset="-78"/>
            </a:endParaRPr>
          </a:p>
        </p:txBody>
      </p:sp>
      <p:pic>
        <p:nvPicPr>
          <p:cNvPr id="2050" name="Picture 2" descr="C:\Users\Amin.co2\Pictures\عکس از طبیعت\1329132385zimg_008_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05000"/>
            <a:ext cx="7924800" cy="44196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7854696" cy="5867400"/>
          </a:xfrm>
        </p:spPr>
        <p:txBody>
          <a:bodyPr>
            <a:normAutofit/>
          </a:bodyPr>
          <a:lstStyle/>
          <a:p>
            <a:pPr rtl="1"/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pPr rtl="1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م</a:t>
            </a:r>
            <a:r>
              <a:rPr lang="ar-SA" dirty="0" smtClean="0">
                <a:solidFill>
                  <a:srgbClr val="FFFF00"/>
                </a:solidFill>
                <a:cs typeface="B Titr" pitchFamily="2" charset="-78"/>
              </a:rPr>
              <a:t>دیریت و اضطراب </a:t>
            </a: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به سه دسته تقسیم می شود:</a:t>
            </a:r>
          </a:p>
          <a:p>
            <a:pPr rtl="1"/>
            <a:endParaRPr lang="en-US" dirty="0" smtClean="0">
              <a:cs typeface="B Titr" pitchFamily="2" charset="-78"/>
            </a:endParaRPr>
          </a:p>
          <a:p>
            <a:pPr rtl="1"/>
            <a:r>
              <a:rPr lang="fa-IR" dirty="0" smtClean="0">
                <a:cs typeface="B Koodak" pitchFamily="2" charset="-78"/>
              </a:rPr>
              <a:t>1</a:t>
            </a:r>
            <a:r>
              <a:rPr lang="ar-SA" dirty="0" smtClean="0">
                <a:cs typeface="B Koodak" pitchFamily="2" charset="-78"/>
              </a:rPr>
              <a:t>- وضعیتی که در آن همه چیز آشفته است و همه نگران، و کسی توان تصمیم گيري ندارد </a:t>
            </a:r>
            <a:r>
              <a:rPr lang="fa-IR" dirty="0" smtClean="0">
                <a:cs typeface="B Koodak" pitchFamily="2" charset="-78"/>
              </a:rPr>
              <a:t>.</a:t>
            </a:r>
          </a:p>
          <a:p>
            <a:pPr rtl="1"/>
            <a:endParaRPr lang="en-US" dirty="0" smtClean="0">
              <a:cs typeface="B Koodak" pitchFamily="2" charset="-78"/>
            </a:endParaRPr>
          </a:p>
          <a:p>
            <a:pPr rtl="1"/>
            <a:r>
              <a:rPr lang="ar-SA" dirty="0" smtClean="0">
                <a:cs typeface="B Koodak" pitchFamily="2" charset="-78"/>
              </a:rPr>
              <a:t>2- مدیریت اضطراب زا </a:t>
            </a:r>
            <a:endParaRPr lang="fa-IR" dirty="0" smtClean="0">
              <a:cs typeface="B Koodak" pitchFamily="2" charset="-78"/>
            </a:endParaRPr>
          </a:p>
          <a:p>
            <a:pPr rtl="1"/>
            <a:endParaRPr lang="fa-IR" dirty="0" smtClean="0"/>
          </a:p>
          <a:p>
            <a:pPr rtl="1"/>
            <a:r>
              <a:rPr lang="fa-IR" dirty="0" smtClean="0">
                <a:cs typeface="B Koodak" pitchFamily="2" charset="-78"/>
              </a:rPr>
              <a:t>3- م</a:t>
            </a:r>
            <a:r>
              <a:rPr lang="ar-SA" dirty="0" smtClean="0">
                <a:cs typeface="B Koodak" pitchFamily="2" charset="-78"/>
              </a:rPr>
              <a:t>دیریت اضطراب زدا</a:t>
            </a:r>
            <a:endParaRPr lang="en-US" dirty="0"/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7854696" cy="5791200"/>
          </a:xfrm>
        </p:spPr>
        <p:txBody>
          <a:bodyPr>
            <a:normAutofit lnSpcReduction="10000"/>
          </a:bodyPr>
          <a:lstStyle/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عوامل تأثیرگذار ناشی از استرس در محیط کار</a:t>
            </a:r>
          </a:p>
          <a:p>
            <a:r>
              <a:rPr lang="fa-IR" dirty="0" smtClean="0">
                <a:cs typeface="B Koodak" pitchFamily="2" charset="-78"/>
              </a:rPr>
              <a:t>1- محیط فیزیکی کار</a:t>
            </a:r>
          </a:p>
          <a:p>
            <a:r>
              <a:rPr lang="fa-IR" dirty="0" smtClean="0">
                <a:cs typeface="B Koodak" pitchFamily="2" charset="-78"/>
              </a:rPr>
              <a:t>2- ماهیت خود شغل</a:t>
            </a:r>
          </a:p>
          <a:p>
            <a:r>
              <a:rPr lang="fa-IR" dirty="0" smtClean="0">
                <a:cs typeface="B Koodak" pitchFamily="2" charset="-78"/>
              </a:rPr>
              <a:t>3- عوامل سازمانی</a:t>
            </a:r>
          </a:p>
          <a:p>
            <a:r>
              <a:rPr lang="fa-IR" dirty="0" smtClean="0">
                <a:cs typeface="B Koodak" pitchFamily="2" charset="-78"/>
              </a:rPr>
              <a:t>1- شرایط کاری</a:t>
            </a:r>
          </a:p>
          <a:p>
            <a:r>
              <a:rPr lang="fa-IR" dirty="0" smtClean="0">
                <a:cs typeface="B Koodak" pitchFamily="2" charset="-78"/>
              </a:rPr>
              <a:t>2- تراکم کاری</a:t>
            </a:r>
          </a:p>
          <a:p>
            <a:r>
              <a:rPr lang="fa-IR" dirty="0" smtClean="0">
                <a:cs typeface="B Koodak" pitchFamily="2" charset="-78"/>
              </a:rPr>
              <a:t>3- ابهام نقش</a:t>
            </a:r>
          </a:p>
          <a:p>
            <a:r>
              <a:rPr lang="fa-IR" dirty="0" smtClean="0">
                <a:cs typeface="B Koodak" pitchFamily="2" charset="-78"/>
              </a:rPr>
              <a:t>4- تعارض شغلی</a:t>
            </a:r>
          </a:p>
          <a:p>
            <a:r>
              <a:rPr lang="fa-IR" dirty="0" smtClean="0">
                <a:cs typeface="B Koodak" pitchFamily="2" charset="-78"/>
              </a:rPr>
              <a:t>5- مسئولیت</a:t>
            </a:r>
          </a:p>
          <a:p>
            <a:r>
              <a:rPr lang="fa-IR" dirty="0" smtClean="0">
                <a:cs typeface="B Koodak" pitchFamily="2" charset="-78"/>
              </a:rPr>
              <a:t>6- روابط با مافوق</a:t>
            </a:r>
          </a:p>
          <a:p>
            <a:r>
              <a:rPr lang="fa-IR" dirty="0" smtClean="0">
                <a:cs typeface="B Koodak" pitchFamily="2" charset="-78"/>
              </a:rPr>
              <a:t>7- روابط با زیردستان</a:t>
            </a:r>
          </a:p>
          <a:p>
            <a:r>
              <a:rPr lang="fa-IR" dirty="0" smtClean="0">
                <a:cs typeface="B Koodak" pitchFamily="2" charset="-78"/>
              </a:rPr>
              <a:t>8- روابط با همکاران</a:t>
            </a:r>
          </a:p>
          <a:p>
            <a:r>
              <a:rPr lang="fa-IR" dirty="0" smtClean="0">
                <a:cs typeface="B Koodak" pitchFamily="2" charset="-78"/>
              </a:rPr>
              <a:t>9- عدم امنیت شغلی</a:t>
            </a:r>
            <a:endParaRPr lang="en-US" dirty="0">
              <a:cs typeface="B Koodak" pitchFamily="2" charset="-78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"/>
            <a:ext cx="8229600" cy="601980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وجود هر یک از شرایط استرس آور در محیط کار منجر به بروز</a:t>
            </a:r>
          </a:p>
          <a:p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just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1- مشکلات جسمی: </a:t>
            </a:r>
            <a:r>
              <a:rPr lang="fa-IR" dirty="0" smtClean="0">
                <a:cs typeface="B Titr" pitchFamily="2" charset="-78"/>
              </a:rPr>
              <a:t>به عنوان مثال فشار خون بالا، بیماریهای مزمن جسمی، حوادث حین کار و ...                                                                        </a:t>
            </a:r>
          </a:p>
          <a:p>
            <a:pPr algn="just"/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just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2- مشکلات روانی: </a:t>
            </a:r>
            <a:r>
              <a:rPr lang="fa-IR" dirty="0" smtClean="0">
                <a:cs typeface="B Titr" pitchFamily="2" charset="-78"/>
              </a:rPr>
              <a:t>نظیر افسردگی، اضطراب، اختلال حافظه ، پرخاشگری و یا اختلال در خواب .                                                                  </a:t>
            </a:r>
          </a:p>
          <a:p>
            <a:pPr algn="just"/>
            <a:endParaRPr lang="fa-IR" dirty="0" smtClean="0">
              <a:solidFill>
                <a:srgbClr val="FFFF00"/>
              </a:solidFill>
              <a:cs typeface="B Titr" pitchFamily="2" charset="-78"/>
            </a:endParaRPr>
          </a:p>
          <a:p>
            <a:pPr algn="just"/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3- مشکلات رفتاری در هنگام انجام کار مانند: </a:t>
            </a:r>
            <a:r>
              <a:rPr lang="fa-IR" dirty="0" smtClean="0">
                <a:cs typeface="B Titr" pitchFamily="2" charset="-78"/>
              </a:rPr>
              <a:t>ارائه کار ضعیف ، کارگریزی و اعتیاد به مواد یا داروها.                                         </a:t>
            </a:r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                    </a:t>
            </a:r>
            <a:endParaRPr lang="fa-IR" dirty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85800"/>
            <a:ext cx="8077200" cy="5715000"/>
          </a:xfrm>
        </p:spPr>
        <p:txBody>
          <a:bodyPr/>
          <a:lstStyle/>
          <a:p>
            <a:r>
              <a:rPr lang="fa-IR" sz="4800" dirty="0" smtClean="0">
                <a:solidFill>
                  <a:srgbClr val="FFFF00"/>
                </a:solidFill>
                <a:cs typeface="B Titr" pitchFamily="2" charset="-78"/>
              </a:rPr>
              <a:t>روشهای کاهش استرس در محیط کار</a:t>
            </a:r>
          </a:p>
          <a:p>
            <a:endParaRPr lang="en-US" dirty="0">
              <a:cs typeface="B Koodak" pitchFamily="2" charset="-78"/>
            </a:endParaRPr>
          </a:p>
        </p:txBody>
      </p:sp>
      <p:pic>
        <p:nvPicPr>
          <p:cNvPr id="3074" name="Picture 2" descr="C:\Users\Amin.co2\Pictures\عکس از طبیعت\1329132385zimg_002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8458200" cy="4953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85800"/>
            <a:ext cx="8077200" cy="5791200"/>
          </a:xfrm>
        </p:spPr>
        <p:txBody>
          <a:bodyPr/>
          <a:lstStyle/>
          <a:p>
            <a:endParaRPr lang="fa-IR" dirty="0" smtClean="0"/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1- نظم در کار روزانه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2- استفاده از لباس مناسب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3- ایجاد تنوع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4- تغییر در دکوراسیون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5- فعال ماندن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6- استفاده از غذای سالم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7- مثبت اندیش و مهربان بودن</a:t>
            </a:r>
          </a:p>
          <a:p>
            <a:r>
              <a:rPr lang="fa-IR" dirty="0" smtClean="0">
                <a:solidFill>
                  <a:srgbClr val="FFFF00"/>
                </a:solidFill>
                <a:cs typeface="B Titr" pitchFamily="2" charset="-78"/>
              </a:rPr>
              <a:t>8- ارزش موقعیت را دانستن</a:t>
            </a:r>
            <a:endParaRPr lang="en-US" dirty="0">
              <a:solidFill>
                <a:srgbClr val="FFFF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</TotalTime>
  <Words>598</Words>
  <Application>Microsoft Office PowerPoint</Application>
  <PresentationFormat>On-screen Show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orkideh</dc:creator>
  <cp:lastModifiedBy>jafarnejad</cp:lastModifiedBy>
  <cp:revision>88</cp:revision>
  <dcterms:created xsi:type="dcterms:W3CDTF">2012-02-21T07:27:09Z</dcterms:created>
  <dcterms:modified xsi:type="dcterms:W3CDTF">2015-08-23T11:07:58Z</dcterms:modified>
</cp:coreProperties>
</file>